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57" r:id="rId3"/>
    <p:sldId id="258" r:id="rId4"/>
    <p:sldId id="259" r:id="rId5"/>
    <p:sldId id="260" r:id="rId6"/>
    <p:sldId id="261" r:id="rId7"/>
    <p:sldId id="262" r:id="rId8"/>
    <p:sldId id="263"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B7DFF0-9C39-4BD4-9B3C-2D1204ECAD23}"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94B755-9035-43CC-A0EA-D7E25B1891C8}" type="slidenum">
              <a:rPr lang="en-GB" smtClean="0"/>
              <a:t>‹#›</a:t>
            </a:fld>
            <a:endParaRPr lang="en-GB"/>
          </a:p>
        </p:txBody>
      </p:sp>
    </p:spTree>
    <p:extLst>
      <p:ext uri="{BB962C8B-B14F-4D97-AF65-F5344CB8AC3E}">
        <p14:creationId xmlns:p14="http://schemas.microsoft.com/office/powerpoint/2010/main" val="2441849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pPr algn="r"/>
            <a:r>
              <a:rPr lang="en-GB" altLang="en-US" smtClean="0"/>
              <a:t> </a:t>
            </a:r>
            <a:r>
              <a:rPr lang="ar-IQ" altLang="en-US" smtClean="0"/>
              <a:t>وقت الدراسة أو قياس العمل</a:t>
            </a:r>
            <a:br>
              <a:rPr lang="ar-IQ" altLang="en-US" smtClean="0"/>
            </a:br>
            <a:r>
              <a:rPr lang="ar-IQ" altLang="en-US" smtClean="0"/>
              <a:t>دراسة الوقت هي تقنية مراقبة وتسجيل الوقت اللازم من قبل العامل لإكمال العمل.</a:t>
            </a:r>
            <a:br>
              <a:rPr lang="ar-IQ" altLang="en-US" smtClean="0"/>
            </a:br>
            <a:r>
              <a:rPr lang="ar-IQ" altLang="en-US" smtClean="0"/>
              <a:t>  ► دراسة عن الفراغ</a:t>
            </a:r>
            <a:br>
              <a:rPr lang="ar-IQ" altLang="en-US" smtClean="0"/>
            </a:br>
            <a:r>
              <a:rPr lang="ar-IQ" altLang="en-US" smtClean="0"/>
              <a:t>للإرهاق ، الجسدي أو العقلي ، تأثير سلبي على صحة العمال وكفاءتهم. يحدث التعب عادة بسبب ساعات العمل الطويلة دون توقف مؤقت ، والعمليات المتكررة ، والتخصص المفرط ، وظروف العمل السيئة. الغرض من دراسة التعب هو الحد من التعب في العمل ويحافظ على الكفاءة التشغيلية للعمال.</a:t>
            </a:r>
            <a:endParaRPr lang="en-GB" altLang="en-US" smtClean="0"/>
          </a:p>
        </p:txBody>
      </p:sp>
      <p:sp>
        <p:nvSpPr>
          <p:cNvPr id="235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70CF18F-0B8C-42D1-A3A4-1DC1A5DB0966}" type="slidenum">
              <a:rPr lang="en-GB" altLang="en-US" smtClean="0"/>
              <a:pPr eaLnBrk="1" hangingPunct="1">
                <a:spcBef>
                  <a:spcPct val="0"/>
                </a:spcBef>
              </a:pPr>
              <a:t>2</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algn="r"/>
            <a:r>
              <a:rPr lang="ar-IQ" altLang="en-US" smtClean="0"/>
              <a:t>[2] توحيد الأدوات والمعدات</a:t>
            </a:r>
            <a:br>
              <a:rPr lang="ar-IQ" altLang="en-US" smtClean="0"/>
            </a:br>
            <a:r>
              <a:rPr lang="ar-IQ" altLang="en-US" smtClean="0"/>
              <a:t>يجب بذل الجهود لتوفير بيئة عمل موحدة وطرق إنتاج للعمال.</a:t>
            </a:r>
            <a:br>
              <a:rPr lang="ar-IQ" altLang="en-US" smtClean="0"/>
            </a:br>
            <a:r>
              <a:rPr lang="ar-IQ" altLang="en-US" smtClean="0"/>
              <a:t>سيساعد التوحيد القياسي في الحد من التلف والمواد العاملة ، وتحسين نوعية العمل ، وخفض تكلفة الإنتاج والإرهاق بين العمال.</a:t>
            </a:r>
            <a:br>
              <a:rPr lang="ar-IQ" altLang="en-US" smtClean="0"/>
            </a:br>
            <a:r>
              <a:rPr lang="ar-IQ" altLang="en-US" smtClean="0"/>
              <a:t>[3] إعداد المهمة العلمية:</a:t>
            </a:r>
            <a:br>
              <a:rPr lang="ar-IQ" altLang="en-US" smtClean="0"/>
            </a:br>
            <a:r>
              <a:rPr lang="ar-IQ" altLang="en-US" smtClean="0"/>
              <a:t>من الضروري تحديد المهمة القياسية التي يجب على العامل العادي القيام بها خلال يوم العمل. ووصفها تايلور بأنه يوم عمل عادل</a:t>
            </a:r>
            <a:br>
              <a:rPr lang="ar-IQ" altLang="en-US" smtClean="0"/>
            </a:br>
            <a:r>
              <a:rPr lang="ar-IQ" altLang="en-US" smtClean="0"/>
              <a:t>[4] الإعداد العلمي لمعدلات الأجور:</a:t>
            </a:r>
            <a:br>
              <a:rPr lang="ar-IQ" altLang="en-US" smtClean="0"/>
            </a:br>
            <a:r>
              <a:rPr lang="ar-IQ" altLang="en-US" smtClean="0"/>
              <a:t>اقترح تايلور نظام الأجور الجزئي للأجور.</a:t>
            </a:r>
            <a:br>
              <a:rPr lang="ar-IQ" altLang="en-US" smtClean="0"/>
            </a:br>
            <a:r>
              <a:rPr lang="ar-IQ" altLang="en-US" smtClean="0"/>
              <a:t>وبموجب هذا النظام ، يتم تقديم معدلات أعلى للعمال الذين ينتجون أكثر من الكمية القياسية.</a:t>
            </a:r>
            <a:br>
              <a:rPr lang="ar-IQ" altLang="en-US" smtClean="0"/>
            </a:br>
            <a:r>
              <a:rPr lang="ar-IQ" altLang="en-US" smtClean="0"/>
              <a:t>ورأى تيلور أن العمال الأكفاء يجب أن يدفعوا من 30٪ إلى 100٪ أكثر من العمال العاديين</a:t>
            </a:r>
            <a:endParaRPr lang="en-GB" altLang="en-US" smtClean="0"/>
          </a:p>
        </p:txBody>
      </p:sp>
      <p:sp>
        <p:nvSpPr>
          <p:cNvPr id="2458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BFA65E5-74CB-47BB-ADBA-0E3FC4884A2B}"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algn="r"/>
            <a:r>
              <a:rPr lang="ar-IQ" altLang="en-US" smtClean="0"/>
              <a:t>[5] الاختيار العلمي والتدريب</a:t>
            </a:r>
            <a:br>
              <a:rPr lang="ar-IQ" altLang="en-US" smtClean="0"/>
            </a:br>
            <a:r>
              <a:rPr lang="ar-IQ" altLang="en-US" smtClean="0"/>
              <a:t>يجب على الإدارة تصميم إجراء الاختيار العلمي بحيث يتم اختيار الرجال المناسبين للعمل المناسب.</a:t>
            </a:r>
            <a:br>
              <a:rPr lang="ar-IQ" altLang="en-US" smtClean="0"/>
            </a:br>
            <a:r>
              <a:rPr lang="ar-IQ" altLang="en-US" smtClean="0"/>
              <a:t>[6] مكافأة وظيفية</a:t>
            </a:r>
            <a:br>
              <a:rPr lang="ar-IQ" altLang="en-US" smtClean="0"/>
            </a:br>
            <a:r>
              <a:rPr lang="ar-IQ" altLang="en-US" smtClean="0"/>
              <a:t>دعا تايلور إلى ضرورة إدخال التخصص في المصنع.</a:t>
            </a:r>
            <a:br>
              <a:rPr lang="ar-IQ" altLang="en-US" smtClean="0"/>
            </a:br>
            <a:r>
              <a:rPr lang="ar-IQ" altLang="en-US" smtClean="0"/>
              <a:t>تعتبر مدة الإعفاءات الوظيفية شكلاً من أشكال التنظيم الذي ينطوي على إشراف عامل من قبل العديد من الخبراء المتخصصين. الغرض من ذلك هو تحسين نوعية الإشراف.</a:t>
            </a:r>
            <a:br>
              <a:rPr lang="ar-IQ" altLang="en-US" smtClean="0"/>
            </a:br>
            <a:r>
              <a:rPr lang="ar-IQ" altLang="en-US" smtClean="0"/>
              <a:t>[7] خطة القطع التفاضلية للقطعة</a:t>
            </a:r>
            <a:br>
              <a:rPr lang="ar-IQ" altLang="en-US" smtClean="0"/>
            </a:br>
            <a:r>
              <a:rPr lang="ar-IQ" altLang="en-US" smtClean="0"/>
              <a:t>اقترح تايلور هذه الخطة لجذب عمال ذوي كفاءة عالية.</a:t>
            </a:r>
            <a:br>
              <a:rPr lang="ar-IQ" altLang="en-US" smtClean="0"/>
            </a:br>
            <a:r>
              <a:rPr lang="ar-IQ" altLang="en-US" smtClean="0"/>
              <a:t>تحت هذا النظام ، هناك معدلات عمل لقطعتين ، واحدة أقل وأخرى أعلى. يتم تحديد معيار الكفاءة من حيث عدد الوحدات خلال يوم أو وقت قياسي. العامل الذي ينتج أكثر من الإخراج القياسي مع الوقت القياسي؛ سوف يعطى أعلى معدل قطعة.</a:t>
            </a:r>
            <a:br>
              <a:rPr lang="ar-IQ" altLang="en-US" smtClean="0"/>
            </a:br>
            <a:r>
              <a:rPr lang="ar-IQ" altLang="en-US" smtClean="0"/>
              <a:t>من ناحية أخرى ، إذا كان العامل أقل من المستوى المعياري ، فقد منح معدل أقل للأجور. يعاقب هذا العامل البطيء لأنه يحصل على أجر بمعدلات أقل.</a:t>
            </a:r>
            <a:endParaRPr lang="en-GB" altLang="en-US" smtClean="0"/>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9EC66CD-608F-41A1-A474-D465E74212B0}"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pPr algn="r"/>
            <a:r>
              <a:rPr lang="ar-IQ" altLang="en-US" smtClean="0"/>
              <a:t>1- المساهمة في الأهداف التنظيمية</a:t>
            </a:r>
            <a:br>
              <a:rPr lang="ar-IQ" altLang="en-US" smtClean="0"/>
            </a:br>
            <a:r>
              <a:rPr lang="ar-IQ" altLang="en-US" smtClean="0"/>
              <a:t>2- الاستخدام الفعال للموارد</a:t>
            </a:r>
            <a:br>
              <a:rPr lang="ar-IQ" altLang="en-US" smtClean="0"/>
            </a:br>
            <a:r>
              <a:rPr lang="ar-IQ" altLang="en-US" smtClean="0"/>
              <a:t>يشعر الموظفون بالحماس أثناء أدائهم لواجباتهم وعملهم</a:t>
            </a:r>
            <a:br>
              <a:rPr lang="ar-IQ" altLang="en-US" smtClean="0"/>
            </a:br>
            <a:r>
              <a:rPr lang="ar-IQ" altLang="en-US" smtClean="0"/>
              <a:t>4- الحكم على دقة المعيار</a:t>
            </a:r>
            <a:br>
              <a:rPr lang="ar-IQ" altLang="en-US" smtClean="0"/>
            </a:br>
            <a:r>
              <a:rPr lang="ar-IQ" altLang="en-US" smtClean="0"/>
              <a:t>5- نتائج أفضل</a:t>
            </a:r>
            <a:br>
              <a:rPr lang="ar-IQ" altLang="en-US" smtClean="0"/>
            </a:br>
            <a:r>
              <a:rPr lang="ar-IQ" altLang="en-US" smtClean="0"/>
              <a:t>6- تسهيل تنسيق أنشطة الوحدات المختلفة</a:t>
            </a:r>
            <a:br>
              <a:rPr lang="ar-IQ" altLang="en-US" smtClean="0"/>
            </a:br>
            <a:r>
              <a:rPr lang="ar-IQ" altLang="en-US" smtClean="0"/>
              <a:t>7- وتصر على الاختيار المستمر على الموظفين، وبالتالي يخلق جو من النظام والانضباط.</a:t>
            </a:r>
            <a:endParaRPr lang="en-GB" altLang="en-US" smtClean="0"/>
          </a:p>
        </p:txBody>
      </p:sp>
      <p:sp>
        <p:nvSpPr>
          <p:cNvPr id="266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D4A40A4-C424-4292-902F-C85C95AC60A3}"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pPr algn="r"/>
            <a:r>
              <a:rPr lang="ar-IQ" altLang="en-US" smtClean="0"/>
              <a:t>8- يساعد في بناء معنويات عالية للعاملين.</a:t>
            </a:r>
            <a:br>
              <a:rPr lang="ar-IQ" altLang="en-US" smtClean="0"/>
            </a:br>
            <a:r>
              <a:rPr lang="ar-IQ" altLang="en-US" smtClean="0"/>
              <a:t>9- يسهل اتخاذ القرار</a:t>
            </a:r>
            <a:br>
              <a:rPr lang="ar-IQ" altLang="en-US" smtClean="0"/>
            </a:br>
            <a:r>
              <a:rPr lang="ar-IQ" altLang="en-US" smtClean="0"/>
              <a:t>10- تفويض المرافق واللامركزية في السلطة</a:t>
            </a:r>
            <a:br>
              <a:rPr lang="ar-IQ" altLang="en-US" smtClean="0"/>
            </a:br>
            <a:r>
              <a:rPr lang="ar-IQ" altLang="en-US" smtClean="0"/>
              <a:t>11- إنها تبحث إلى الأمام</a:t>
            </a:r>
            <a:br>
              <a:rPr lang="ar-IQ" altLang="en-US" smtClean="0"/>
            </a:br>
            <a:r>
              <a:rPr lang="ar-IQ" altLang="en-US" smtClean="0"/>
              <a:t>12- إنها عملية مستمرة</a:t>
            </a:r>
            <a:br>
              <a:rPr lang="ar-IQ" altLang="en-US" smtClean="0"/>
            </a:br>
            <a:r>
              <a:rPr lang="ar-IQ" altLang="en-US" smtClean="0"/>
              <a:t>13 - التواصل مع المرؤوسين.</a:t>
            </a:r>
            <a:endParaRPr lang="en-GB" altLang="en-US" smtClean="0"/>
          </a:p>
        </p:txBody>
      </p:sp>
      <p:sp>
        <p:nvSpPr>
          <p:cNvPr id="2765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A09AD58-A4EA-4650-9729-71003AF204C7}" type="slidenum">
              <a:rPr lang="en-GB" altLang="en-US" smtClean="0"/>
              <a:pPr eaLnBrk="1" hangingPunct="1">
                <a:spcBef>
                  <a:spcPct val="0"/>
                </a:spcBef>
              </a:pPr>
              <a:t>6</a:t>
            </a:fld>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pPr algn="r"/>
            <a:r>
              <a:rPr lang="ar-IQ" altLang="en-US" smtClean="0"/>
              <a:t>عيوب الإدارة العلمية</a:t>
            </a:r>
            <a:br>
              <a:rPr lang="ar-IQ" altLang="en-US" smtClean="0"/>
            </a:br>
            <a:r>
              <a:rPr lang="ar-IQ" altLang="en-US" smtClean="0"/>
              <a:t>1- صعوبة وضع المواصفات القياسية للمنتج والمعالجة والجودة.</a:t>
            </a:r>
            <a:br>
              <a:rPr lang="ar-IQ" altLang="en-US" smtClean="0"/>
            </a:br>
            <a:r>
              <a:rPr lang="ar-IQ" altLang="en-US" smtClean="0"/>
              <a:t>2- عدم السيطرة على العوامل الخارجية</a:t>
            </a:r>
            <a:br>
              <a:rPr lang="ar-IQ" altLang="en-US" smtClean="0"/>
            </a:br>
            <a:r>
              <a:rPr lang="ar-IQ" altLang="en-US" smtClean="0"/>
              <a:t>3 - عملية مكلفة</a:t>
            </a:r>
            <a:br>
              <a:rPr lang="ar-IQ" altLang="en-US" smtClean="0"/>
            </a:br>
            <a:r>
              <a:rPr lang="ar-IQ" altLang="en-US" smtClean="0"/>
              <a:t>4- مضيعة للوقت</a:t>
            </a:r>
            <a:br>
              <a:rPr lang="ar-IQ" altLang="en-US" smtClean="0"/>
            </a:br>
            <a:r>
              <a:rPr lang="ar-IQ" altLang="en-US" smtClean="0"/>
              <a:t>5- صعوبة في تحديد المسؤولية</a:t>
            </a:r>
            <a:br>
              <a:rPr lang="ar-IQ" altLang="en-US" smtClean="0"/>
            </a:br>
            <a:r>
              <a:rPr lang="ar-IQ" altLang="en-US" smtClean="0"/>
              <a:t>6- الصعوبة هي قياس الأداء الفعلي</a:t>
            </a:r>
            <a:br>
              <a:rPr lang="ar-IQ" altLang="en-US" smtClean="0"/>
            </a:br>
            <a:r>
              <a:rPr lang="ar-IQ" altLang="en-US" smtClean="0"/>
              <a:t>7- يضع أنشطة المؤسسة في إطار جامد. الالتزام بالقواعد والسياسات والإجراءات يجبر الإدارة على أن تكون جامدة وغير مرنة</a:t>
            </a:r>
            <a:br>
              <a:rPr lang="ar-IQ" altLang="en-US" smtClean="0"/>
            </a:br>
            <a:r>
              <a:rPr lang="ar-IQ" altLang="en-US" smtClean="0"/>
              <a:t>8- معظم المنظمات لا تضع معايير مهمة للعمال بطريقة علمية.</a:t>
            </a:r>
            <a:br>
              <a:rPr lang="ar-IQ" altLang="en-US" smtClean="0"/>
            </a:br>
            <a:r>
              <a:rPr lang="ar-IQ" altLang="en-US" smtClean="0"/>
              <a:t>9- لا تقوم العديد من المنظمات الصناعية بدراسة الوقت والحركة</a:t>
            </a:r>
            <a:br>
              <a:rPr lang="ar-IQ" altLang="en-US" smtClean="0"/>
            </a:br>
            <a:r>
              <a:rPr lang="ar-IQ" altLang="en-US" smtClean="0"/>
              <a:t>10- يعارض العمال والنقابات العمال نظام سعر القطع التفاضلي.</a:t>
            </a:r>
            <a:br>
              <a:rPr lang="ar-IQ" altLang="en-US" smtClean="0"/>
            </a:br>
            <a:r>
              <a:rPr lang="ar-IQ" altLang="en-US" smtClean="0"/>
              <a:t>11- يتم تطبيق مبدأ تايبلن الوظيفي لفترة قصيرة من قبل عدد قليل من المنظمات فقط.</a:t>
            </a:r>
            <a:endParaRPr lang="en-GB" altLang="en-US" smtClean="0"/>
          </a:p>
        </p:txBody>
      </p:sp>
      <p:sp>
        <p:nvSpPr>
          <p:cNvPr id="2867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AE5AAE8-6D54-4F68-BAE9-054B71918D28}" type="slidenum">
              <a:rPr lang="en-GB" altLang="en-US" smtClean="0"/>
              <a:pPr eaLnBrk="1" hangingPunct="1">
                <a:spcBef>
                  <a:spcPct val="0"/>
                </a:spcBef>
              </a:pPr>
              <a:t>7</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4E42DE-0D67-4799-8A90-F76AF6C9B2E1}"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570407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4E42DE-0D67-4799-8A90-F76AF6C9B2E1}"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47296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4E42DE-0D67-4799-8A90-F76AF6C9B2E1}"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418147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4E42DE-0D67-4799-8A90-F76AF6C9B2E1}"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289253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4E42DE-0D67-4799-8A90-F76AF6C9B2E1}"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14077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84E42DE-0D67-4799-8A90-F76AF6C9B2E1}"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16329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84E42DE-0D67-4799-8A90-F76AF6C9B2E1}"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300063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4E42DE-0D67-4799-8A90-F76AF6C9B2E1}"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856836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E42DE-0D67-4799-8A90-F76AF6C9B2E1}"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292055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4E42DE-0D67-4799-8A90-F76AF6C9B2E1}"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4059312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4E42DE-0D67-4799-8A90-F76AF6C9B2E1}"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D27EBB-A45A-4534-8D40-BDA7A5D7136F}" type="slidenum">
              <a:rPr lang="en-GB" smtClean="0"/>
              <a:t>‹#›</a:t>
            </a:fld>
            <a:endParaRPr lang="en-GB"/>
          </a:p>
        </p:txBody>
      </p:sp>
    </p:spTree>
    <p:extLst>
      <p:ext uri="{BB962C8B-B14F-4D97-AF65-F5344CB8AC3E}">
        <p14:creationId xmlns:p14="http://schemas.microsoft.com/office/powerpoint/2010/main" val="3386845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4E42DE-0D67-4799-8A90-F76AF6C9B2E1}"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27EBB-A45A-4534-8D40-BDA7A5D7136F}" type="slidenum">
              <a:rPr lang="en-GB" smtClean="0"/>
              <a:t>‹#›</a:t>
            </a:fld>
            <a:endParaRPr lang="en-GB"/>
          </a:p>
        </p:txBody>
      </p:sp>
    </p:spTree>
    <p:extLst>
      <p:ext uri="{BB962C8B-B14F-4D97-AF65-F5344CB8AC3E}">
        <p14:creationId xmlns:p14="http://schemas.microsoft.com/office/powerpoint/2010/main" val="55817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05AA49F9-7460-4BE3-9DC3-4AF6A90CD68E}" type="slidenum">
              <a:rPr lang="en-GB" altLang="en-US" sz="1400" smtClean="0"/>
              <a:pPr eaLnBrk="1" hangingPunct="1">
                <a:spcBef>
                  <a:spcPct val="0"/>
                </a:spcBef>
                <a:buClrTx/>
                <a:buSzTx/>
                <a:buFontTx/>
                <a:buNone/>
              </a:pPr>
              <a:t>1</a:t>
            </a:fld>
            <a:endParaRPr lang="en-GB" altLang="en-US" sz="1400" smtClean="0"/>
          </a:p>
        </p:txBody>
      </p:sp>
      <p:sp>
        <p:nvSpPr>
          <p:cNvPr id="3075" name="Rectangle 2"/>
          <p:cNvSpPr>
            <a:spLocks noGrp="1" noChangeArrowheads="1"/>
          </p:cNvSpPr>
          <p:nvPr>
            <p:ph type="title"/>
          </p:nvPr>
        </p:nvSpPr>
        <p:spPr>
          <a:xfrm>
            <a:off x="1150938" y="998538"/>
            <a:ext cx="7793037" cy="762000"/>
          </a:xfrm>
        </p:spPr>
        <p:txBody>
          <a:bodyPr>
            <a:normAutofit fontScale="90000"/>
          </a:bodyPr>
          <a:lstStyle/>
          <a:p>
            <a:pPr algn="ctr" eaLnBrk="1" hangingPunct="1"/>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Industrial Engineering </a:t>
            </a:r>
          </a:p>
        </p:txBody>
      </p:sp>
      <p:sp>
        <p:nvSpPr>
          <p:cNvPr id="3076" name="Rectangle 3"/>
          <p:cNvSpPr>
            <a:spLocks noGrp="1" noChangeArrowheads="1"/>
          </p:cNvSpPr>
          <p:nvPr>
            <p:ph type="body" idx="1"/>
          </p:nvPr>
        </p:nvSpPr>
        <p:spPr>
          <a:xfrm>
            <a:off x="1042988" y="3068638"/>
            <a:ext cx="7772400" cy="1317625"/>
          </a:xfrm>
        </p:spPr>
        <p:txBody>
          <a:bodyPr/>
          <a:lstStyle/>
          <a:p>
            <a:pPr algn="ctr" eaLnBrk="1" hangingPunct="1">
              <a:lnSpc>
                <a:spcPct val="90000"/>
              </a:lnSpc>
              <a:buFont typeface="Wingdings" pitchFamily="2" charset="2"/>
              <a:buNone/>
            </a:pPr>
            <a:r>
              <a:rPr lang="en-GB" altLang="en-US" sz="4400" b="1" smtClean="0">
                <a:solidFill>
                  <a:srgbClr val="990000"/>
                </a:solidFill>
              </a:rPr>
              <a:t>Scientific management</a:t>
            </a:r>
          </a:p>
        </p:txBody>
      </p:sp>
      <p:sp>
        <p:nvSpPr>
          <p:cNvPr id="3077" name="Rectangle 1"/>
          <p:cNvSpPr>
            <a:spLocks noChangeArrowheads="1"/>
          </p:cNvSpPr>
          <p:nvPr/>
        </p:nvSpPr>
        <p:spPr bwMode="auto">
          <a:xfrm>
            <a:off x="3594227" y="10668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90000"/>
              </a:lnSpc>
              <a:spcBef>
                <a:spcPct val="0"/>
              </a:spcBef>
              <a:buClrTx/>
              <a:buSzTx/>
              <a:buFontTx/>
              <a:buNone/>
            </a:pPr>
            <a:r>
              <a:rPr lang="en-GB" altLang="en-US" sz="2400" i="1" dirty="0">
                <a:solidFill>
                  <a:srgbClr val="0070C0"/>
                </a:solidFill>
              </a:rPr>
              <a:t>Lecture </a:t>
            </a:r>
            <a:r>
              <a:rPr lang="en-GB" altLang="en-US" sz="2400" i="1" dirty="0" smtClean="0">
                <a:solidFill>
                  <a:srgbClr val="0070C0"/>
                </a:solidFill>
              </a:rPr>
              <a:t>2-2</a:t>
            </a:r>
            <a:endParaRPr lang="en-GB" altLang="en-US" sz="2400" i="1" dirty="0">
              <a:solidFill>
                <a:srgbClr val="0070C0"/>
              </a:solidFill>
            </a:endParaRPr>
          </a:p>
        </p:txBody>
      </p:sp>
      <p:sp>
        <p:nvSpPr>
          <p:cNvPr id="3078" name="Rectangle 3"/>
          <p:cNvSpPr>
            <a:spLocks noChangeArrowheads="1"/>
          </p:cNvSpPr>
          <p:nvPr/>
        </p:nvSpPr>
        <p:spPr bwMode="auto">
          <a:xfrm>
            <a:off x="798513" y="4797425"/>
            <a:ext cx="7661275"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1400" i="1">
                <a:solidFill>
                  <a:srgbClr val="0033CC"/>
                </a:solidFill>
                <a:latin typeface="Arial" charset="0"/>
                <a:sym typeface="Symbol" pitchFamily="18" charset="2"/>
              </a:rPr>
              <a:t>Dr. Salam Nazhan</a:t>
            </a:r>
          </a:p>
          <a:p>
            <a:pPr algn="ctr">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2068963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B959B8D0-C037-4268-B813-8EE5043BB0EB}" type="slidenum">
              <a:rPr lang="en-GB" altLang="en-US" sz="1400" smtClean="0"/>
              <a:pPr eaLnBrk="1" hangingPunct="1">
                <a:spcBef>
                  <a:spcPct val="0"/>
                </a:spcBef>
                <a:buClrTx/>
                <a:buSzTx/>
                <a:buFontTx/>
                <a:buNone/>
              </a:pPr>
              <a:t>2</a:t>
            </a:fld>
            <a:endParaRPr lang="en-GB" altLang="en-US" sz="1400" smtClean="0"/>
          </a:p>
        </p:txBody>
      </p:sp>
      <p:sp>
        <p:nvSpPr>
          <p:cNvPr id="10243" name="Rectangle 2"/>
          <p:cNvSpPr>
            <a:spLocks noGrp="1" noChangeArrowheads="1"/>
          </p:cNvSpPr>
          <p:nvPr>
            <p:ph type="title"/>
          </p:nvPr>
        </p:nvSpPr>
        <p:spPr>
          <a:xfrm>
            <a:off x="1150938" y="620713"/>
            <a:ext cx="7092950" cy="779462"/>
          </a:xfrm>
        </p:spPr>
        <p:txBody>
          <a:bodyPr/>
          <a:lstStyle/>
          <a:p>
            <a:pPr eaLnBrk="1" hangingPunct="1"/>
            <a:r>
              <a:rPr lang="en-US" altLang="en-US" sz="3200" smtClean="0"/>
              <a:t>Techniques of Scientific Management</a:t>
            </a:r>
          </a:p>
        </p:txBody>
      </p:sp>
      <p:sp>
        <p:nvSpPr>
          <p:cNvPr id="9220" name="Rectangle 3"/>
          <p:cNvSpPr>
            <a:spLocks noGrp="1" noChangeArrowheads="1"/>
          </p:cNvSpPr>
          <p:nvPr>
            <p:ph type="body" idx="1"/>
          </p:nvPr>
        </p:nvSpPr>
        <p:spPr>
          <a:xfrm>
            <a:off x="611188" y="1916113"/>
            <a:ext cx="8343900" cy="4752975"/>
          </a:xfrm>
        </p:spPr>
        <p:txBody>
          <a:bodyPr/>
          <a:lstStyle/>
          <a:p>
            <a:pPr>
              <a:defRPr/>
            </a:pPr>
            <a:r>
              <a:rPr lang="en-GB" sz="2400" b="1" dirty="0" smtClean="0"/>
              <a:t>►</a:t>
            </a:r>
            <a:r>
              <a:rPr lang="en-GB" sz="2400" b="1" dirty="0"/>
              <a:t>Time study or work measurement </a:t>
            </a:r>
            <a:r>
              <a:rPr lang="en-GB" sz="2400" dirty="0"/>
              <a:t> </a:t>
            </a:r>
          </a:p>
          <a:p>
            <a:pPr>
              <a:defRPr/>
            </a:pPr>
            <a:r>
              <a:rPr lang="en-GB" sz="2400" dirty="0"/>
              <a:t>Time study is the technique of observing and recording the time required by worker to complete a work. </a:t>
            </a:r>
          </a:p>
          <a:p>
            <a:pPr>
              <a:defRPr/>
            </a:pPr>
            <a:r>
              <a:rPr lang="en-GB" sz="2400" b="1" dirty="0"/>
              <a:t> ►Fatigue Study </a:t>
            </a:r>
            <a:endParaRPr lang="en-GB" sz="2400" dirty="0"/>
          </a:p>
          <a:p>
            <a:pPr>
              <a:defRPr/>
            </a:pPr>
            <a:r>
              <a:rPr lang="en-GB" sz="2400" dirty="0"/>
              <a:t>Fatigue</a:t>
            </a:r>
            <a:r>
              <a:rPr lang="en-GB" sz="2400" i="1" dirty="0"/>
              <a:t>, </a:t>
            </a:r>
            <a:r>
              <a:rPr lang="en-GB" sz="2400" dirty="0"/>
              <a:t>physical or mental, has an adverse effect on the workers’ health and efficiency. Fatigue is generally caused by long working hours without rest pauses, repetitive operations, excessive specialization, and poor working conditions</a:t>
            </a:r>
            <a:r>
              <a:rPr lang="en-GB" sz="2400" dirty="0" smtClean="0"/>
              <a:t>.</a:t>
            </a:r>
          </a:p>
          <a:p>
            <a:pPr>
              <a:defRPr/>
            </a:pPr>
            <a:r>
              <a:rPr lang="en-GB" sz="2400" dirty="0" smtClean="0"/>
              <a:t> </a:t>
            </a:r>
            <a:r>
              <a:rPr lang="en-GB" sz="2400" dirty="0"/>
              <a:t>Purpose of fatigue study is to reduce fatigue at work and maintains the operational efficiency of workers. </a:t>
            </a:r>
          </a:p>
          <a:p>
            <a:pPr marL="609600" indent="-609600" eaLnBrk="1" hangingPunct="1">
              <a:lnSpc>
                <a:spcPct val="90000"/>
              </a:lnSpc>
              <a:defRPr/>
            </a:pPr>
            <a:endParaRPr lang="en-GB" altLang="en-US" sz="2400" dirty="0" smtClean="0"/>
          </a:p>
          <a:p>
            <a:pPr marL="609600" indent="-609600" eaLnBrk="1" hangingPunct="1">
              <a:lnSpc>
                <a:spcPct val="90000"/>
              </a:lnSpc>
              <a:defRPr/>
            </a:pPr>
            <a:endParaRPr lang="en-US" altLang="en-US" sz="2400" dirty="0" smtClean="0">
              <a:solidFill>
                <a:srgbClr val="FF3300"/>
              </a:solidFill>
            </a:endParaRPr>
          </a:p>
        </p:txBody>
      </p:sp>
    </p:spTree>
    <p:extLst>
      <p:ext uri="{BB962C8B-B14F-4D97-AF65-F5344CB8AC3E}">
        <p14:creationId xmlns:p14="http://schemas.microsoft.com/office/powerpoint/2010/main" val="9642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C54759E-8E92-4D96-B72D-E3374835F3ED}" type="slidenum">
              <a:rPr lang="en-GB" altLang="en-US" sz="1400" smtClean="0"/>
              <a:pPr eaLnBrk="1" hangingPunct="1">
                <a:spcBef>
                  <a:spcPct val="0"/>
                </a:spcBef>
                <a:buClrTx/>
                <a:buSzTx/>
                <a:buFontTx/>
                <a:buNone/>
              </a:pPr>
              <a:t>3</a:t>
            </a:fld>
            <a:endParaRPr lang="en-GB" altLang="en-US" sz="1400" smtClean="0"/>
          </a:p>
        </p:txBody>
      </p:sp>
      <p:sp>
        <p:nvSpPr>
          <p:cNvPr id="11267" name="Rectangle 3"/>
          <p:cNvSpPr>
            <a:spLocks noGrp="1" noChangeArrowheads="1"/>
          </p:cNvSpPr>
          <p:nvPr>
            <p:ph type="body" idx="1"/>
          </p:nvPr>
        </p:nvSpPr>
        <p:spPr>
          <a:xfrm>
            <a:off x="476250" y="2017713"/>
            <a:ext cx="8559800" cy="4651375"/>
          </a:xfrm>
        </p:spPr>
        <p:txBody>
          <a:bodyPr/>
          <a:lstStyle/>
          <a:p>
            <a:r>
              <a:rPr lang="en-GB" altLang="en-US" sz="1800" b="1" smtClean="0"/>
              <a:t>[2]Standardization of tools and equipment </a:t>
            </a:r>
            <a:endParaRPr lang="en-GB" altLang="en-US" sz="1800" smtClean="0"/>
          </a:p>
          <a:p>
            <a:r>
              <a:rPr lang="en-GB" altLang="en-US" sz="1800" smtClean="0"/>
              <a:t>Efforts should be made to provide standardized working environment and methods of production to the workers. </a:t>
            </a:r>
          </a:p>
          <a:p>
            <a:r>
              <a:rPr lang="en-GB" altLang="en-US" sz="1800" smtClean="0"/>
              <a:t>Standardization would help to reduce spoilage and worker of materials, improve quality of work, reduce cost of production and fatigue among the workers. </a:t>
            </a:r>
          </a:p>
          <a:p>
            <a:r>
              <a:rPr lang="en-GB" altLang="en-US" sz="1800" b="1" smtClean="0"/>
              <a:t>[3] Scientific tasks setting: </a:t>
            </a:r>
            <a:endParaRPr lang="en-GB" altLang="en-US" sz="1800" smtClean="0"/>
          </a:p>
          <a:p>
            <a:r>
              <a:rPr lang="en-GB" altLang="en-US" sz="1800" smtClean="0"/>
              <a:t>It is essential to set the standard task which an average worker should do during a working day. Taylor called it a fair day’s work </a:t>
            </a:r>
          </a:p>
          <a:p>
            <a:r>
              <a:rPr lang="en-GB" altLang="en-US" sz="1800" b="1" smtClean="0"/>
              <a:t>[4] Scientific setting of wage rates</a:t>
            </a:r>
            <a:r>
              <a:rPr lang="en-GB" altLang="en-US" sz="1800" smtClean="0"/>
              <a:t>: </a:t>
            </a:r>
          </a:p>
          <a:p>
            <a:r>
              <a:rPr lang="en-GB" altLang="en-US" sz="1800" smtClean="0"/>
              <a:t>Taylor suggested differential piece wage system. </a:t>
            </a:r>
          </a:p>
          <a:p>
            <a:r>
              <a:rPr lang="en-GB" altLang="en-US" sz="1800" smtClean="0"/>
              <a:t>Under this system, higher rates are offered to those workers, who produce more than the standard quantity. </a:t>
            </a:r>
          </a:p>
          <a:p>
            <a:r>
              <a:rPr lang="en-GB" altLang="en-US" sz="1800" smtClean="0"/>
              <a:t>Taylor was of the view that the efficient workers should be paid from 30% to 100% more than the average workers </a:t>
            </a:r>
            <a:endParaRPr lang="en-US" altLang="en-US" sz="1800" smtClean="0"/>
          </a:p>
        </p:txBody>
      </p:sp>
      <p:sp>
        <p:nvSpPr>
          <p:cNvPr id="6" name="Rectangle 2"/>
          <p:cNvSpPr txBox="1">
            <a:spLocks noChangeArrowheads="1"/>
          </p:cNvSpPr>
          <p:nvPr/>
        </p:nvSpPr>
        <p:spPr bwMode="auto">
          <a:xfrm>
            <a:off x="1150938" y="620713"/>
            <a:ext cx="709295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a:lstStyle>
          <a:p>
            <a:pPr eaLnBrk="1" hangingPunct="1">
              <a:defRPr/>
            </a:pPr>
            <a:r>
              <a:rPr lang="en-US" altLang="en-US" sz="3200" kern="0" dirty="0" smtClean="0"/>
              <a:t>Techniques of Scientific Management</a:t>
            </a:r>
          </a:p>
        </p:txBody>
      </p:sp>
    </p:spTree>
    <p:extLst>
      <p:ext uri="{BB962C8B-B14F-4D97-AF65-F5344CB8AC3E}">
        <p14:creationId xmlns:p14="http://schemas.microsoft.com/office/powerpoint/2010/main" val="3013305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4EF8122F-5427-4117-85B5-530F85DE7200}" type="slidenum">
              <a:rPr lang="en-GB" altLang="en-US" sz="1400" smtClean="0"/>
              <a:pPr eaLnBrk="1" hangingPunct="1">
                <a:spcBef>
                  <a:spcPct val="0"/>
                </a:spcBef>
                <a:buClrTx/>
                <a:buSzTx/>
                <a:buFontTx/>
                <a:buNone/>
              </a:pPr>
              <a:t>4</a:t>
            </a:fld>
            <a:endParaRPr lang="en-GB" altLang="en-US" sz="1400" smtClean="0"/>
          </a:p>
        </p:txBody>
      </p:sp>
      <p:sp>
        <p:nvSpPr>
          <p:cNvPr id="12291" name="Rectangle 3"/>
          <p:cNvSpPr>
            <a:spLocks noGrp="1" noChangeArrowheads="1"/>
          </p:cNvSpPr>
          <p:nvPr>
            <p:ph type="body" idx="1"/>
          </p:nvPr>
        </p:nvSpPr>
        <p:spPr>
          <a:xfrm>
            <a:off x="179388" y="1876425"/>
            <a:ext cx="8929687" cy="4937125"/>
          </a:xfrm>
        </p:spPr>
        <p:txBody>
          <a:bodyPr/>
          <a:lstStyle/>
          <a:p>
            <a:r>
              <a:rPr lang="en-GB" altLang="en-US" sz="1800" b="1" smtClean="0"/>
              <a:t>[5] Scientific selection and training</a:t>
            </a:r>
            <a:endParaRPr lang="en-GB" altLang="en-US" sz="1800" smtClean="0"/>
          </a:p>
          <a:p>
            <a:r>
              <a:rPr lang="en-GB" altLang="en-US" sz="1800" smtClean="0"/>
              <a:t>Management should design scientific selection procedure so that right men are selected for the right job. </a:t>
            </a:r>
          </a:p>
          <a:p>
            <a:r>
              <a:rPr lang="en-GB" altLang="en-US" sz="1800" b="1" smtClean="0"/>
              <a:t>[6] Functional Foremanship </a:t>
            </a:r>
            <a:endParaRPr lang="en-GB" altLang="en-US" sz="1800" smtClean="0"/>
          </a:p>
          <a:p>
            <a:r>
              <a:rPr lang="en-GB" altLang="en-US" sz="1600" smtClean="0"/>
              <a:t>Taylor advocated that specialization must be introduced in a factory. </a:t>
            </a:r>
          </a:p>
          <a:p>
            <a:r>
              <a:rPr lang="en-GB" altLang="en-US" sz="1600" smtClean="0"/>
              <a:t>Functional foremanship is a form of organization which involves supervision of a worker by several specialist foremen. The purpose of it is to improve the quality of supervision. </a:t>
            </a:r>
          </a:p>
          <a:p>
            <a:r>
              <a:rPr lang="en-GB" altLang="en-US" sz="1800" b="1" smtClean="0"/>
              <a:t>[7] Differential Piece-rate plan </a:t>
            </a:r>
            <a:endParaRPr lang="en-GB" altLang="en-US" sz="1800" smtClean="0"/>
          </a:p>
          <a:p>
            <a:r>
              <a:rPr lang="en-GB" altLang="en-US" sz="1800" smtClean="0"/>
              <a:t>Taylor suggested this plan to attract highly efficient workers. </a:t>
            </a:r>
          </a:p>
          <a:p>
            <a:r>
              <a:rPr lang="en-GB" altLang="en-US" sz="1800" smtClean="0"/>
              <a:t>Under this system, there are two piece work rates, one is lower and another is higher. The standard of efficiency is determined in terms of number of units during a day or standard time. The worker who produces more than standard output with is the standard time; he will be given higher piece rate. </a:t>
            </a:r>
          </a:p>
          <a:p>
            <a:r>
              <a:rPr lang="en-GB" altLang="en-US" sz="1800" smtClean="0"/>
              <a:t>On the other hand, if a worker is below the standard, he had been give lower rate of wages. This slow worker is this penalized as he gets wage at a lower piece rate. </a:t>
            </a:r>
          </a:p>
          <a:p>
            <a:pPr eaLnBrk="1" hangingPunct="1">
              <a:lnSpc>
                <a:spcPct val="80000"/>
              </a:lnSpc>
            </a:pPr>
            <a:endParaRPr lang="en-US" altLang="en-US" sz="1800" smtClean="0"/>
          </a:p>
        </p:txBody>
      </p:sp>
      <p:sp>
        <p:nvSpPr>
          <p:cNvPr id="6" name="Rectangle 2"/>
          <p:cNvSpPr txBox="1">
            <a:spLocks noChangeArrowheads="1"/>
          </p:cNvSpPr>
          <p:nvPr/>
        </p:nvSpPr>
        <p:spPr bwMode="auto">
          <a:xfrm>
            <a:off x="1150938" y="620713"/>
            <a:ext cx="709295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a:lstStyle>
          <a:p>
            <a:pPr eaLnBrk="1" hangingPunct="1">
              <a:defRPr/>
            </a:pPr>
            <a:r>
              <a:rPr lang="en-US" altLang="en-US" sz="3200" kern="0" dirty="0" smtClean="0"/>
              <a:t>Techniques of Scientific Management</a:t>
            </a:r>
          </a:p>
        </p:txBody>
      </p:sp>
    </p:spTree>
    <p:extLst>
      <p:ext uri="{BB962C8B-B14F-4D97-AF65-F5344CB8AC3E}">
        <p14:creationId xmlns:p14="http://schemas.microsoft.com/office/powerpoint/2010/main" val="1167243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8411698C-FEAB-49FD-801C-21D29D0E9F01}" type="slidenum">
              <a:rPr lang="en-GB" altLang="en-US" sz="1400" smtClean="0"/>
              <a:pPr eaLnBrk="1" hangingPunct="1">
                <a:spcBef>
                  <a:spcPct val="0"/>
                </a:spcBef>
                <a:buClrTx/>
                <a:buSzTx/>
                <a:buFontTx/>
                <a:buNone/>
              </a:pPr>
              <a:t>5</a:t>
            </a:fld>
            <a:endParaRPr lang="en-GB" altLang="en-US" sz="1400" smtClean="0"/>
          </a:p>
        </p:txBody>
      </p:sp>
      <p:sp>
        <p:nvSpPr>
          <p:cNvPr id="13315" name="Rectangle 2"/>
          <p:cNvSpPr>
            <a:spLocks noGrp="1" noChangeArrowheads="1"/>
          </p:cNvSpPr>
          <p:nvPr>
            <p:ph type="title"/>
          </p:nvPr>
        </p:nvSpPr>
        <p:spPr>
          <a:xfrm>
            <a:off x="1150938" y="692150"/>
            <a:ext cx="7793037" cy="708025"/>
          </a:xfrm>
        </p:spPr>
        <p:txBody>
          <a:bodyPr/>
          <a:lstStyle/>
          <a:p>
            <a:pPr eaLnBrk="1" hangingPunct="1"/>
            <a:r>
              <a:rPr lang="en-GB" altLang="en-US" sz="3200" smtClean="0"/>
              <a:t>Advantages of scientific management </a:t>
            </a:r>
          </a:p>
        </p:txBody>
      </p:sp>
      <p:sp>
        <p:nvSpPr>
          <p:cNvPr id="13316" name="Rectangle 3"/>
          <p:cNvSpPr>
            <a:spLocks noGrp="1" noChangeArrowheads="1"/>
          </p:cNvSpPr>
          <p:nvPr>
            <p:ph type="body" idx="1"/>
          </p:nvPr>
        </p:nvSpPr>
        <p:spPr>
          <a:xfrm>
            <a:off x="263525" y="2122488"/>
            <a:ext cx="4524375" cy="4475162"/>
          </a:xfrm>
        </p:spPr>
        <p:txBody>
          <a:bodyPr/>
          <a:lstStyle/>
          <a:p>
            <a:r>
              <a:rPr lang="en-GB" altLang="en-US" sz="2000" b="1" smtClean="0"/>
              <a:t>1- </a:t>
            </a:r>
            <a:r>
              <a:rPr lang="en-GB" altLang="en-US" sz="2000" smtClean="0"/>
              <a:t>Contribution to organizational goals </a:t>
            </a:r>
          </a:p>
          <a:p>
            <a:r>
              <a:rPr lang="en-GB" altLang="en-US" sz="2000" b="1" smtClean="0"/>
              <a:t>2- </a:t>
            </a:r>
            <a:r>
              <a:rPr lang="en-GB" altLang="en-US" sz="2000" smtClean="0"/>
              <a:t>Efficient use of resources </a:t>
            </a:r>
          </a:p>
          <a:p>
            <a:r>
              <a:rPr lang="en-GB" altLang="en-US" sz="2000" b="1" smtClean="0"/>
              <a:t>3- </a:t>
            </a:r>
            <a:r>
              <a:rPr lang="en-GB" altLang="en-US" sz="2000" smtClean="0"/>
              <a:t>Employees feel motivated while performing their duties and work </a:t>
            </a:r>
          </a:p>
          <a:p>
            <a:r>
              <a:rPr lang="en-GB" altLang="en-US" sz="2000" b="1" smtClean="0"/>
              <a:t>4- </a:t>
            </a:r>
            <a:r>
              <a:rPr lang="en-GB" altLang="en-US" sz="2000" smtClean="0"/>
              <a:t>Judging accuracy of standard </a:t>
            </a:r>
          </a:p>
          <a:p>
            <a:r>
              <a:rPr lang="en-GB" altLang="en-US" sz="2000" b="1" smtClean="0"/>
              <a:t>5- </a:t>
            </a:r>
            <a:r>
              <a:rPr lang="en-GB" altLang="en-US" sz="2000" smtClean="0"/>
              <a:t>Better results </a:t>
            </a:r>
          </a:p>
          <a:p>
            <a:r>
              <a:rPr lang="en-GB" altLang="en-US" sz="2000" b="1" smtClean="0"/>
              <a:t>6- </a:t>
            </a:r>
            <a:r>
              <a:rPr lang="en-GB" altLang="en-US" sz="2000" smtClean="0"/>
              <a:t>Facilitates coordination of the activities of various units </a:t>
            </a:r>
          </a:p>
          <a:p>
            <a:r>
              <a:rPr lang="en-GB" altLang="en-US" sz="2000" b="1" smtClean="0"/>
              <a:t>7- </a:t>
            </a:r>
            <a:r>
              <a:rPr lang="en-GB" altLang="en-US" sz="2000" smtClean="0"/>
              <a:t>It insists on continuous check on the employees and thus creates an atmosphere of order and discipline. </a:t>
            </a:r>
          </a:p>
        </p:txBody>
      </p:sp>
      <p:pic>
        <p:nvPicPr>
          <p:cNvPr id="13317" name="Picture 2" descr="Image result for Characteristics, Principles of scientific management Techniques, Advantages ,  Disadvantages of scientific 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1844675"/>
            <a:ext cx="4367212" cy="227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194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B6D0D057-04A4-470B-A58A-7AF802694270}" type="slidenum">
              <a:rPr lang="en-GB" altLang="en-US" sz="1400" smtClean="0"/>
              <a:pPr eaLnBrk="1" hangingPunct="1">
                <a:spcBef>
                  <a:spcPct val="0"/>
                </a:spcBef>
                <a:buClrTx/>
                <a:buSzTx/>
                <a:buFontTx/>
                <a:buNone/>
              </a:pPr>
              <a:t>6</a:t>
            </a:fld>
            <a:endParaRPr lang="en-GB" altLang="en-US" sz="1400" smtClean="0"/>
          </a:p>
        </p:txBody>
      </p:sp>
      <p:sp>
        <p:nvSpPr>
          <p:cNvPr id="14339" name="Rectangle 3"/>
          <p:cNvSpPr>
            <a:spLocks noGrp="1" noChangeArrowheads="1"/>
          </p:cNvSpPr>
          <p:nvPr>
            <p:ph type="body" idx="1"/>
          </p:nvPr>
        </p:nvSpPr>
        <p:spPr>
          <a:xfrm>
            <a:off x="323850" y="2378075"/>
            <a:ext cx="3887788" cy="2779713"/>
          </a:xfrm>
        </p:spPr>
        <p:txBody>
          <a:bodyPr>
            <a:normAutofit lnSpcReduction="10000"/>
          </a:bodyPr>
          <a:lstStyle/>
          <a:p>
            <a:r>
              <a:rPr lang="en-GB" altLang="en-US" sz="1800" b="1" smtClean="0"/>
              <a:t>8- </a:t>
            </a:r>
            <a:r>
              <a:rPr lang="en-GB" altLang="en-US" sz="1800" smtClean="0"/>
              <a:t>It helps in building high morale of the employees. </a:t>
            </a:r>
          </a:p>
          <a:p>
            <a:r>
              <a:rPr lang="en-GB" altLang="en-US" sz="1800" b="1" smtClean="0"/>
              <a:t>9- </a:t>
            </a:r>
            <a:r>
              <a:rPr lang="en-GB" altLang="en-US" sz="1800" smtClean="0"/>
              <a:t>It facilitates decision making </a:t>
            </a:r>
          </a:p>
          <a:p>
            <a:r>
              <a:rPr lang="en-GB" altLang="en-US" sz="1800" b="1" smtClean="0"/>
              <a:t>10- </a:t>
            </a:r>
            <a:r>
              <a:rPr lang="en-GB" altLang="en-US" sz="1800" smtClean="0"/>
              <a:t>It facilities delegation and decentralization of authority </a:t>
            </a:r>
          </a:p>
          <a:p>
            <a:r>
              <a:rPr lang="en-GB" altLang="en-US" sz="1800" b="1" smtClean="0"/>
              <a:t>11- </a:t>
            </a:r>
            <a:r>
              <a:rPr lang="en-GB" altLang="en-US" sz="1800" smtClean="0"/>
              <a:t>It is forward looking </a:t>
            </a:r>
          </a:p>
          <a:p>
            <a:r>
              <a:rPr lang="en-GB" altLang="en-US" sz="1800" b="1" smtClean="0"/>
              <a:t>12- </a:t>
            </a:r>
            <a:r>
              <a:rPr lang="en-GB" altLang="en-US" sz="1800" smtClean="0"/>
              <a:t>It is continuous process </a:t>
            </a:r>
          </a:p>
          <a:p>
            <a:r>
              <a:rPr lang="en-GB" altLang="en-US" sz="1800" b="1" smtClean="0"/>
              <a:t>13- </a:t>
            </a:r>
            <a:r>
              <a:rPr lang="en-GB" altLang="en-US" sz="1800" smtClean="0"/>
              <a:t>Communication with the subordinates. </a:t>
            </a:r>
          </a:p>
        </p:txBody>
      </p:sp>
      <p:sp>
        <p:nvSpPr>
          <p:cNvPr id="14340" name="Rectangle 2"/>
          <p:cNvSpPr>
            <a:spLocks noGrp="1" noChangeArrowheads="1"/>
          </p:cNvSpPr>
          <p:nvPr>
            <p:ph type="title"/>
          </p:nvPr>
        </p:nvSpPr>
        <p:spPr>
          <a:xfrm>
            <a:off x="1150938" y="692150"/>
            <a:ext cx="7793037" cy="708025"/>
          </a:xfrm>
        </p:spPr>
        <p:txBody>
          <a:bodyPr/>
          <a:lstStyle/>
          <a:p>
            <a:pPr eaLnBrk="1" hangingPunct="1"/>
            <a:r>
              <a:rPr lang="en-GB" altLang="en-US" sz="3200" smtClean="0"/>
              <a:t>Advantages of scientific management </a:t>
            </a:r>
          </a:p>
        </p:txBody>
      </p:sp>
      <p:pic>
        <p:nvPicPr>
          <p:cNvPr id="14341" name="Picture 6"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4019550"/>
            <a:ext cx="762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1844675"/>
            <a:ext cx="4897437"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1578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505ACE11-6D27-4146-9084-550E2147C0E4}" type="slidenum">
              <a:rPr lang="en-GB" altLang="en-US" sz="1400" smtClean="0"/>
              <a:pPr eaLnBrk="1" hangingPunct="1">
                <a:spcBef>
                  <a:spcPct val="0"/>
                </a:spcBef>
                <a:buClrTx/>
                <a:buSzTx/>
                <a:buFontTx/>
                <a:buNone/>
              </a:pPr>
              <a:t>7</a:t>
            </a:fld>
            <a:endParaRPr lang="en-GB" altLang="en-US" sz="1400" smtClean="0"/>
          </a:p>
        </p:txBody>
      </p:sp>
      <p:sp>
        <p:nvSpPr>
          <p:cNvPr id="15363" name="Rectangle 2"/>
          <p:cNvSpPr>
            <a:spLocks noGrp="1" noChangeArrowheads="1"/>
          </p:cNvSpPr>
          <p:nvPr>
            <p:ph type="title"/>
          </p:nvPr>
        </p:nvSpPr>
        <p:spPr>
          <a:xfrm>
            <a:off x="1150938" y="692150"/>
            <a:ext cx="7793037" cy="708025"/>
          </a:xfrm>
        </p:spPr>
        <p:txBody>
          <a:bodyPr/>
          <a:lstStyle/>
          <a:p>
            <a:pPr eaLnBrk="1" hangingPunct="1"/>
            <a:r>
              <a:rPr lang="en-GB" altLang="en-US" sz="3200" smtClean="0"/>
              <a:t>Disadvantages of scientific management </a:t>
            </a:r>
          </a:p>
        </p:txBody>
      </p:sp>
      <p:sp>
        <p:nvSpPr>
          <p:cNvPr id="14340" name="Rectangle 3"/>
          <p:cNvSpPr>
            <a:spLocks noGrp="1" noChangeArrowheads="1"/>
          </p:cNvSpPr>
          <p:nvPr>
            <p:ph type="body" idx="1"/>
          </p:nvPr>
        </p:nvSpPr>
        <p:spPr>
          <a:xfrm>
            <a:off x="34925" y="2133600"/>
            <a:ext cx="4752975" cy="2590800"/>
          </a:xfrm>
        </p:spPr>
        <p:txBody>
          <a:bodyPr>
            <a:normAutofit lnSpcReduction="10000"/>
          </a:bodyPr>
          <a:lstStyle/>
          <a:p>
            <a:pPr>
              <a:defRPr/>
            </a:pPr>
            <a:r>
              <a:rPr lang="en-GB" altLang="en-US" sz="1800" b="1" dirty="0" smtClean="0"/>
              <a:t>1- </a:t>
            </a:r>
            <a:r>
              <a:rPr lang="en-GB" altLang="en-US" sz="1800" dirty="0" smtClean="0"/>
              <a:t>Difficulty in setting standard for </a:t>
            </a:r>
          </a:p>
          <a:p>
            <a:pPr marL="0" indent="0">
              <a:buFont typeface="Wingdings" pitchFamily="2" charset="2"/>
              <a:buNone/>
              <a:defRPr/>
            </a:pPr>
            <a:r>
              <a:rPr lang="en-GB" altLang="en-US" sz="1800" dirty="0"/>
              <a:t> </a:t>
            </a:r>
            <a:r>
              <a:rPr lang="en-GB" altLang="en-US" sz="1800" dirty="0" smtClean="0"/>
              <a:t>    product, process and quality. </a:t>
            </a:r>
          </a:p>
          <a:p>
            <a:pPr>
              <a:defRPr/>
            </a:pPr>
            <a:r>
              <a:rPr lang="en-GB" altLang="en-US" sz="1800" b="1" dirty="0" smtClean="0"/>
              <a:t>2- </a:t>
            </a:r>
            <a:r>
              <a:rPr lang="en-GB" altLang="en-US" sz="1800" dirty="0" smtClean="0"/>
              <a:t>Lack of control on external factors </a:t>
            </a:r>
          </a:p>
          <a:p>
            <a:pPr>
              <a:defRPr/>
            </a:pPr>
            <a:r>
              <a:rPr lang="en-GB" altLang="en-US" sz="1800" b="1" dirty="0" smtClean="0"/>
              <a:t>3- </a:t>
            </a:r>
            <a:r>
              <a:rPr lang="en-GB" altLang="en-US" sz="1800" dirty="0" smtClean="0"/>
              <a:t>Costly process </a:t>
            </a:r>
          </a:p>
          <a:p>
            <a:pPr>
              <a:defRPr/>
            </a:pPr>
            <a:r>
              <a:rPr lang="en-GB" altLang="en-US" sz="1800" b="1" dirty="0" smtClean="0"/>
              <a:t>4- </a:t>
            </a:r>
            <a:r>
              <a:rPr lang="en-GB" altLang="en-US" sz="1800" dirty="0" smtClean="0"/>
              <a:t>Time consuming </a:t>
            </a:r>
          </a:p>
          <a:p>
            <a:pPr>
              <a:defRPr/>
            </a:pPr>
            <a:r>
              <a:rPr lang="en-GB" altLang="en-US" sz="1800" b="1" dirty="0" smtClean="0"/>
              <a:t>5- </a:t>
            </a:r>
            <a:r>
              <a:rPr lang="en-GB" altLang="en-US" sz="1800" dirty="0" smtClean="0"/>
              <a:t>Difficulty in fixing responsibility </a:t>
            </a:r>
          </a:p>
          <a:p>
            <a:pPr>
              <a:defRPr/>
            </a:pPr>
            <a:r>
              <a:rPr lang="en-GB" altLang="en-US" sz="1800" b="1" dirty="0" smtClean="0"/>
              <a:t>6- </a:t>
            </a:r>
            <a:r>
              <a:rPr lang="en-GB" altLang="en-US" sz="1800" dirty="0" smtClean="0"/>
              <a:t>Difficulty is measurement of actual </a:t>
            </a:r>
          </a:p>
          <a:p>
            <a:pPr marL="0" indent="0">
              <a:buFont typeface="Wingdings" pitchFamily="2" charset="2"/>
              <a:buNone/>
              <a:defRPr/>
            </a:pPr>
            <a:r>
              <a:rPr lang="en-GB" altLang="en-US" sz="1800" dirty="0"/>
              <a:t> </a:t>
            </a:r>
            <a:r>
              <a:rPr lang="en-GB" altLang="en-US" sz="1800" dirty="0" smtClean="0"/>
              <a:t>        performance </a:t>
            </a:r>
          </a:p>
        </p:txBody>
      </p:sp>
      <p:pic>
        <p:nvPicPr>
          <p:cNvPr id="15365" name="Picture 6"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797050"/>
            <a:ext cx="40005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79388" y="4832350"/>
            <a:ext cx="8259762" cy="1476375"/>
          </a:xfrm>
          <a:prstGeom prst="rect">
            <a:avLst/>
          </a:prstGeom>
        </p:spPr>
        <p:txBody>
          <a:bodyPr>
            <a:spAutoFit/>
          </a:bodyPr>
          <a:lstStyle/>
          <a:p>
            <a:pPr marL="285750" indent="-285750">
              <a:buFont typeface="Wingdings" panose="05000000000000000000" pitchFamily="2" charset="2"/>
              <a:buChar char="§"/>
              <a:defRPr/>
            </a:pPr>
            <a:r>
              <a:rPr lang="en-GB" altLang="en-US" sz="1800" b="1" dirty="0"/>
              <a:t>7- </a:t>
            </a:r>
            <a:r>
              <a:rPr lang="en-GB" altLang="en-US" sz="1800" dirty="0"/>
              <a:t>It puts enterprise activities in a rigid framework. Commitment to rules,      policies and procedures compel manages to be rigid and inflexible.</a:t>
            </a:r>
          </a:p>
          <a:p>
            <a:pPr marL="285750" indent="-285750">
              <a:buFont typeface="Wingdings" panose="05000000000000000000" pitchFamily="2" charset="2"/>
              <a:buChar char="§"/>
              <a:defRPr/>
            </a:pPr>
            <a:r>
              <a:rPr lang="en-GB" altLang="en-US" sz="1800" b="1" dirty="0"/>
              <a:t>8-</a:t>
            </a:r>
            <a:r>
              <a:rPr lang="en-GB" altLang="en-US" sz="1800" dirty="0"/>
              <a:t> Time and motion study are not done by many industrial organization. </a:t>
            </a:r>
          </a:p>
          <a:p>
            <a:pPr marL="285750" indent="-285750">
              <a:buFont typeface="Wingdings" panose="05000000000000000000" pitchFamily="2" charset="2"/>
              <a:buChar char="§"/>
              <a:defRPr/>
            </a:pPr>
            <a:r>
              <a:rPr lang="en-GB" altLang="en-US" sz="1800" b="1" dirty="0"/>
              <a:t>9-</a:t>
            </a:r>
            <a:r>
              <a:rPr lang="en-GB" altLang="en-US" sz="1800" dirty="0"/>
              <a:t> Differential piece rate system is opposed by workers and trade unions. </a:t>
            </a:r>
          </a:p>
          <a:p>
            <a:pPr>
              <a:defRPr/>
            </a:pPr>
            <a:endParaRPr lang="en-GB" altLang="en-US" sz="1800" dirty="0"/>
          </a:p>
        </p:txBody>
      </p:sp>
    </p:spTree>
    <p:extLst>
      <p:ext uri="{BB962C8B-B14F-4D97-AF65-F5344CB8AC3E}">
        <p14:creationId xmlns:p14="http://schemas.microsoft.com/office/powerpoint/2010/main" val="3914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D0CAFD23-D480-4E10-9A5F-D38C108745A4}" type="slidenum">
              <a:rPr lang="en-GB" altLang="en-US" sz="1400" smtClean="0"/>
              <a:pPr eaLnBrk="1" hangingPunct="1">
                <a:spcBef>
                  <a:spcPct val="0"/>
                </a:spcBef>
                <a:buClrTx/>
                <a:buSzTx/>
                <a:buFontTx/>
                <a:buNone/>
              </a:pPr>
              <a:t>8</a:t>
            </a:fld>
            <a:endParaRPr lang="en-GB" altLang="en-US" sz="1400" smtClean="0"/>
          </a:p>
        </p:txBody>
      </p:sp>
      <p:pic>
        <p:nvPicPr>
          <p:cNvPr id="16387" name="Picture 2" descr="Image result for scientific management examp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155825"/>
            <a:ext cx="6337300" cy="436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2"/>
          <p:cNvSpPr>
            <a:spLocks noChangeArrowheads="1"/>
          </p:cNvSpPr>
          <p:nvPr/>
        </p:nvSpPr>
        <p:spPr bwMode="auto">
          <a:xfrm>
            <a:off x="3276600" y="836613"/>
            <a:ext cx="1589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2400" b="1"/>
              <a:t>Example </a:t>
            </a:r>
            <a:endParaRPr lang="en-GB" altLang="en-US" sz="2400"/>
          </a:p>
        </p:txBody>
      </p:sp>
    </p:spTree>
    <p:extLst>
      <p:ext uri="{BB962C8B-B14F-4D97-AF65-F5344CB8AC3E}">
        <p14:creationId xmlns:p14="http://schemas.microsoft.com/office/powerpoint/2010/main" val="1297761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743</Words>
  <Application>Microsoft Office PowerPoint</Application>
  <PresentationFormat>On-screen Show (4:3)</PresentationFormat>
  <Paragraphs>90</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Industrial Engineering </vt:lpstr>
      <vt:lpstr>Techniques of Scientific Management</vt:lpstr>
      <vt:lpstr>PowerPoint Presentation</vt:lpstr>
      <vt:lpstr>PowerPoint Presentation</vt:lpstr>
      <vt:lpstr>Advantages of scientific management </vt:lpstr>
      <vt:lpstr>Advantages of scientific management </vt:lpstr>
      <vt:lpstr>Disadvantages of scientific management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2019-09-02T08:58:35Z</dcterms:created>
  <dcterms:modified xsi:type="dcterms:W3CDTF">2019-09-02T09:16:45Z</dcterms:modified>
</cp:coreProperties>
</file>